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3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6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3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7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CF5D5-1A47-4D22-AB23-4165F1BEFAD9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DEFC-38E3-4CB4-B3C8-DBCC7C4E7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2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76200"/>
            <a:ext cx="8382000" cy="67056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/>
              <a:t>4</a:t>
            </a:r>
            <a:r>
              <a:rPr lang="ar-IQ" sz="2800" b="1" dirty="0" smtClean="0"/>
              <a:t>-المعادن </a:t>
            </a:r>
            <a:r>
              <a:rPr lang="ar-IQ" sz="2800" b="1" dirty="0" err="1" smtClean="0"/>
              <a:t>السيليكاتيه</a:t>
            </a:r>
            <a:r>
              <a:rPr lang="ar-IQ" sz="2800" b="1" dirty="0" smtClean="0"/>
              <a:t> </a:t>
            </a:r>
            <a:r>
              <a:rPr lang="ar-IQ" sz="2800" b="1" dirty="0" err="1" smtClean="0"/>
              <a:t>السلسليه</a:t>
            </a:r>
            <a:r>
              <a:rPr lang="ar-IQ" sz="2800" b="1" dirty="0" smtClean="0"/>
              <a:t> (</a:t>
            </a:r>
            <a:r>
              <a:rPr lang="ar-IQ" sz="2800" b="1" dirty="0" err="1" smtClean="0"/>
              <a:t>الاينوسيليكات</a:t>
            </a:r>
            <a:r>
              <a:rPr lang="ar-IQ" sz="2800" b="1" dirty="0" smtClean="0"/>
              <a:t>) </a:t>
            </a:r>
            <a:r>
              <a:rPr lang="ar-IQ" sz="2800" dirty="0" smtClean="0"/>
              <a:t>:وتتصل وحدات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مع بعضها في صورة سلسله </a:t>
            </a:r>
            <a:r>
              <a:rPr lang="ar-IQ" sz="2800" dirty="0" err="1" smtClean="0"/>
              <a:t>لانهائيه</a:t>
            </a:r>
            <a:r>
              <a:rPr lang="ar-IQ" sz="2800" dirty="0" smtClean="0"/>
              <a:t> وقد تكون هذه </a:t>
            </a:r>
            <a:r>
              <a:rPr lang="ar-IQ" sz="2800" dirty="0" err="1" smtClean="0"/>
              <a:t>السلسله</a:t>
            </a:r>
            <a:r>
              <a:rPr lang="ar-IQ" sz="2800" dirty="0" smtClean="0"/>
              <a:t> مفرده او سلسله </a:t>
            </a:r>
            <a:r>
              <a:rPr lang="ar-IQ" sz="2800" dirty="0" err="1" smtClean="0"/>
              <a:t>مزدوجه</a:t>
            </a:r>
            <a:r>
              <a:rPr lang="ar-IQ" sz="2800" dirty="0" smtClean="0"/>
              <a:t> حيث </a:t>
            </a:r>
            <a:r>
              <a:rPr lang="ar-IQ" sz="2800" dirty="0" err="1" smtClean="0"/>
              <a:t>اللسله</a:t>
            </a:r>
            <a:r>
              <a:rPr lang="ar-IQ" sz="2800" dirty="0" smtClean="0"/>
              <a:t> </a:t>
            </a:r>
            <a:r>
              <a:rPr lang="ar-IQ" sz="2800" dirty="0" err="1" smtClean="0"/>
              <a:t>المفرده</a:t>
            </a:r>
            <a:r>
              <a:rPr lang="ar-IQ" sz="2800" dirty="0" smtClean="0"/>
              <a:t> تشترك وحدة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 مع جارتيها بذرتي اوكسجين وتكون نسبة السيليكون الى الاوكسجين 3:1</a:t>
            </a:r>
          </a:p>
          <a:p>
            <a:pPr marL="0" indent="0" algn="r">
              <a:buNone/>
            </a:pPr>
            <a:r>
              <a:rPr lang="ar-IQ" sz="2800" dirty="0" smtClean="0"/>
              <a:t>مثل </a:t>
            </a:r>
            <a:r>
              <a:rPr lang="ar-IQ" sz="2800" dirty="0" err="1" smtClean="0"/>
              <a:t>معدنن</a:t>
            </a:r>
            <a:r>
              <a:rPr lang="ar-IQ" sz="2800" dirty="0" smtClean="0"/>
              <a:t> </a:t>
            </a:r>
            <a:r>
              <a:rPr lang="ar-IQ" sz="2800" dirty="0" err="1" smtClean="0"/>
              <a:t>البايروكسين</a:t>
            </a:r>
            <a:r>
              <a:rPr lang="ar-IQ" sz="2800" dirty="0" smtClean="0"/>
              <a:t> وترتبط السلاسل </a:t>
            </a:r>
            <a:r>
              <a:rPr lang="ar-IQ" sz="2800" dirty="0" err="1" smtClean="0"/>
              <a:t>الفرديه</a:t>
            </a:r>
            <a:r>
              <a:rPr lang="ar-IQ" sz="2800" dirty="0" smtClean="0"/>
              <a:t> ببعضها من خلال ارتباط ايونات الاوكسجين مع </a:t>
            </a:r>
            <a:r>
              <a:rPr lang="ar-IQ" sz="2800" dirty="0" err="1" smtClean="0"/>
              <a:t>كاتيونات</a:t>
            </a:r>
            <a:r>
              <a:rPr lang="ar-IQ" sz="2800" dirty="0" smtClean="0"/>
              <a:t> مثل الكالسيوم والمغنيسيوم </a:t>
            </a:r>
          </a:p>
          <a:p>
            <a:pPr marL="0" indent="0" algn="r">
              <a:buNone/>
            </a:pPr>
            <a:r>
              <a:rPr lang="ar-IQ" sz="2800" dirty="0" smtClean="0"/>
              <a:t>اما </a:t>
            </a:r>
            <a:r>
              <a:rPr lang="ar-IQ" sz="2800" dirty="0" err="1" smtClean="0"/>
              <a:t>السلسله</a:t>
            </a:r>
            <a:r>
              <a:rPr lang="ar-IQ" sz="2800" dirty="0" smtClean="0"/>
              <a:t> </a:t>
            </a:r>
            <a:r>
              <a:rPr lang="ar-IQ" sz="2800" dirty="0" err="1" smtClean="0"/>
              <a:t>المزدوجه</a:t>
            </a:r>
            <a:r>
              <a:rPr lang="ar-IQ" sz="2800" dirty="0" smtClean="0"/>
              <a:t> فهي ارتباط سلاسل فرديه </a:t>
            </a:r>
            <a:r>
              <a:rPr lang="ar-IQ" sz="2800" dirty="0" err="1" smtClean="0"/>
              <a:t>ممع</a:t>
            </a:r>
            <a:r>
              <a:rPr lang="ar-IQ" sz="2800" dirty="0" smtClean="0"/>
              <a:t> سلاسل فرديه اخرى عن طريق الاشتراك </a:t>
            </a:r>
            <a:r>
              <a:rPr lang="ar-IQ" sz="2800" dirty="0" err="1" smtClean="0"/>
              <a:t>بايون</a:t>
            </a:r>
            <a:r>
              <a:rPr lang="ar-IQ" sz="2800" dirty="0" smtClean="0"/>
              <a:t> اوكسجين ثالث وتكون نسبة </a:t>
            </a:r>
            <a:r>
              <a:rPr lang="ar-IQ" sz="2800" dirty="0" err="1" smtClean="0"/>
              <a:t>السيليكونن</a:t>
            </a:r>
            <a:r>
              <a:rPr lang="ar-IQ" sz="2800" dirty="0" smtClean="0"/>
              <a:t> الى الاوكسجين نسبة 4:1 مثل معدن </a:t>
            </a:r>
            <a:r>
              <a:rPr lang="ar-IQ" sz="2800" dirty="0" err="1" smtClean="0"/>
              <a:t>هورنبلاند</a:t>
            </a:r>
            <a:r>
              <a:rPr lang="ar-IQ" sz="2800" dirty="0" smtClean="0"/>
              <a:t> </a:t>
            </a:r>
          </a:p>
          <a:p>
            <a:pPr marL="0" indent="0" algn="r">
              <a:buNone/>
            </a:pPr>
            <a:r>
              <a:rPr lang="ar-IQ" sz="2800" b="1" dirty="0" smtClean="0"/>
              <a:t>5- </a:t>
            </a:r>
            <a:r>
              <a:rPr lang="ar-IQ" sz="2800" b="1" dirty="0" err="1" smtClean="0"/>
              <a:t>السيليكات</a:t>
            </a:r>
            <a:r>
              <a:rPr lang="ar-IQ" sz="2800" b="1" dirty="0" smtClean="0"/>
              <a:t> </a:t>
            </a:r>
            <a:r>
              <a:rPr lang="ar-IQ" sz="2800" b="1" dirty="0" err="1" smtClean="0"/>
              <a:t>الصفائحيه</a:t>
            </a:r>
            <a:r>
              <a:rPr lang="ar-IQ" sz="2800" b="1" dirty="0" smtClean="0"/>
              <a:t>(</a:t>
            </a:r>
            <a:r>
              <a:rPr lang="ar-IQ" sz="2800" b="1" dirty="0" err="1" smtClean="0"/>
              <a:t>فيلوسيليكات</a:t>
            </a:r>
            <a:r>
              <a:rPr lang="ar-IQ" sz="2800" b="1" dirty="0" smtClean="0"/>
              <a:t>) </a:t>
            </a:r>
            <a:r>
              <a:rPr lang="ar-IQ" sz="2800" dirty="0" smtClean="0"/>
              <a:t>: في هذه المعادن تتصل كل </a:t>
            </a:r>
            <a:r>
              <a:rPr lang="ar-IQ" sz="2800" dirty="0" err="1" smtClean="0"/>
              <a:t>تتراهايدرا</a:t>
            </a:r>
            <a:r>
              <a:rPr lang="ar-IQ" sz="2800" dirty="0" smtClean="0"/>
              <a:t> مع ثلاث وحدات من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الاخرى عن طريق ثلاث ايونات من الاوكسجين بينما تبقى </a:t>
            </a:r>
            <a:r>
              <a:rPr lang="ar-IQ" sz="2800" dirty="0" err="1" smtClean="0"/>
              <a:t>الرابعه</a:t>
            </a:r>
            <a:r>
              <a:rPr lang="ar-IQ" sz="2800" dirty="0" smtClean="0"/>
              <a:t> </a:t>
            </a:r>
            <a:r>
              <a:rPr lang="ar-IQ" sz="2800" dirty="0" err="1" smtClean="0"/>
              <a:t>الواقعه</a:t>
            </a:r>
            <a:r>
              <a:rPr lang="ar-IQ" sz="2800" dirty="0" smtClean="0"/>
              <a:t> في القمه بدون اشتراك وتكون نسبة السيليكون الى الاوكسجين نسبة 5:2 من اهم هذه المعادن هي المعادن </a:t>
            </a:r>
            <a:r>
              <a:rPr lang="ar-IQ" sz="2800" dirty="0" err="1" smtClean="0"/>
              <a:t>الطينيه</a:t>
            </a:r>
            <a:r>
              <a:rPr lang="ar-IQ" sz="2800" dirty="0" smtClean="0"/>
              <a:t> مثل معدن </a:t>
            </a:r>
            <a:r>
              <a:rPr lang="ar-IQ" sz="2800" dirty="0" err="1" smtClean="0"/>
              <a:t>الكاولونايت</a:t>
            </a:r>
            <a:r>
              <a:rPr lang="ar-IQ" sz="2800" dirty="0" smtClean="0"/>
              <a:t> ومعدن </a:t>
            </a:r>
            <a:r>
              <a:rPr lang="ar-IQ" sz="2800" dirty="0" err="1" smtClean="0"/>
              <a:t>المونتموريلونايت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78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b="1" dirty="0" smtClean="0"/>
              <a:t>6- معادن </a:t>
            </a:r>
            <a:r>
              <a:rPr lang="ar-IQ" sz="2800" b="1" dirty="0" err="1" smtClean="0"/>
              <a:t>السيليكات</a:t>
            </a:r>
            <a:r>
              <a:rPr lang="ar-IQ" sz="2800" b="1" dirty="0" smtClean="0"/>
              <a:t> الشبكية(</a:t>
            </a:r>
            <a:r>
              <a:rPr lang="ar-IQ" sz="2800" b="1" dirty="0" err="1" smtClean="0"/>
              <a:t>تيكتوسيليكات</a:t>
            </a:r>
            <a:r>
              <a:rPr lang="ar-IQ" sz="2800" b="1" dirty="0" smtClean="0"/>
              <a:t>) </a:t>
            </a:r>
            <a:r>
              <a:rPr lang="ar-IQ" sz="2800" dirty="0" smtClean="0"/>
              <a:t>:وتعتبر من اهم انواع المعادن </a:t>
            </a:r>
            <a:r>
              <a:rPr lang="ar-IQ" sz="2800" dirty="0" err="1" smtClean="0"/>
              <a:t>السيليكاتيه</a:t>
            </a:r>
            <a:r>
              <a:rPr lang="ar-IQ" sz="2800" dirty="0" smtClean="0"/>
              <a:t> من حيث نسبة تواجدها حيث تشكل ثلاث ارباع القشرة الأرضية وتنتج هذه المعادن من ارتباط كل ذرات الاوكسجين في وحدة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مع الوحدات المجاورة عن طريق ايونات الاوكسجين الأربعة في وحدة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وتكون نسبة السيليكون الى الاوكسجين هي 2:1 واهم معادن هذه </a:t>
            </a:r>
            <a:r>
              <a:rPr lang="ar-IQ" sz="2800" dirty="0" err="1" smtClean="0"/>
              <a:t>المجموعه</a:t>
            </a:r>
            <a:r>
              <a:rPr lang="ar-IQ" sz="2800" dirty="0" smtClean="0"/>
              <a:t> : </a:t>
            </a:r>
          </a:p>
          <a:p>
            <a:pPr marL="0" indent="0" algn="r">
              <a:buNone/>
            </a:pPr>
            <a:r>
              <a:rPr lang="ar-IQ" sz="2800" dirty="0" smtClean="0"/>
              <a:t>- </a:t>
            </a:r>
            <a:r>
              <a:rPr lang="ar-IQ" sz="2800" dirty="0" err="1" smtClean="0"/>
              <a:t>جموعة</a:t>
            </a:r>
            <a:r>
              <a:rPr lang="ar-IQ" sz="2800" dirty="0" smtClean="0"/>
              <a:t> ثنائي اوكسيد السيليكون مثل الكوارتز </a:t>
            </a:r>
            <a:r>
              <a:rPr lang="ar-IQ" sz="2800" dirty="0" err="1" smtClean="0"/>
              <a:t>والتريديميت</a:t>
            </a:r>
            <a:r>
              <a:rPr lang="ar-IQ" sz="2800" dirty="0" smtClean="0"/>
              <a:t> </a:t>
            </a:r>
            <a:r>
              <a:rPr lang="ar-IQ" sz="2800" dirty="0" err="1" smtClean="0"/>
              <a:t>والكرستوباليت</a:t>
            </a:r>
            <a:endParaRPr lang="ar-IQ" sz="2800" dirty="0"/>
          </a:p>
          <a:p>
            <a:pPr marL="0" indent="0" algn="r">
              <a:buNone/>
            </a:pPr>
            <a:r>
              <a:rPr lang="ar-IQ" sz="2800" dirty="0" smtClean="0"/>
              <a:t>- مجموعة </a:t>
            </a:r>
            <a:r>
              <a:rPr lang="ar-IQ" sz="2800" dirty="0" err="1" smtClean="0"/>
              <a:t>الفلدسبارات</a:t>
            </a:r>
            <a:r>
              <a:rPr lang="ar-IQ" sz="2800" dirty="0" smtClean="0"/>
              <a:t> </a:t>
            </a:r>
          </a:p>
          <a:p>
            <a:pPr marL="0" indent="0" algn="r">
              <a:buNone/>
            </a:pPr>
            <a:r>
              <a:rPr lang="ar-IQ" sz="2800" dirty="0" smtClean="0"/>
              <a:t>   * </a:t>
            </a:r>
            <a:r>
              <a:rPr lang="ar-IQ" sz="2800" dirty="0" err="1" smtClean="0"/>
              <a:t>فلدسبارات</a:t>
            </a:r>
            <a:r>
              <a:rPr lang="ar-IQ" sz="2800" dirty="0" smtClean="0"/>
              <a:t> </a:t>
            </a:r>
            <a:r>
              <a:rPr lang="ar-IQ" sz="2800" dirty="0" err="1" smtClean="0"/>
              <a:t>بوتاسيه</a:t>
            </a:r>
            <a:r>
              <a:rPr lang="ar-IQ" sz="2800" dirty="0" smtClean="0"/>
              <a:t> مثل </a:t>
            </a:r>
            <a:r>
              <a:rPr lang="ar-IQ" sz="2800" dirty="0" err="1" smtClean="0"/>
              <a:t>المايكروكلاين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والاورثوكليز</a:t>
            </a:r>
            <a:endParaRPr lang="ar-IQ" sz="2800" dirty="0" smtClean="0"/>
          </a:p>
          <a:p>
            <a:pPr marL="0" indent="0" algn="r">
              <a:buNone/>
            </a:pPr>
            <a:r>
              <a:rPr lang="ar-IQ" sz="2800" dirty="0"/>
              <a:t> </a:t>
            </a:r>
            <a:r>
              <a:rPr lang="ar-IQ" sz="2800" dirty="0" smtClean="0"/>
              <a:t>  * </a:t>
            </a:r>
            <a:r>
              <a:rPr lang="ar-IQ" sz="2800" dirty="0" err="1" smtClean="0"/>
              <a:t>فلدسبارات</a:t>
            </a:r>
            <a:r>
              <a:rPr lang="ar-IQ" sz="2800" dirty="0" smtClean="0"/>
              <a:t> </a:t>
            </a:r>
            <a:r>
              <a:rPr lang="ar-IQ" sz="2800" dirty="0" err="1" smtClean="0"/>
              <a:t>بلاجيوكلازية</a:t>
            </a:r>
            <a:r>
              <a:rPr lang="ar-IQ" sz="2800" dirty="0" smtClean="0"/>
              <a:t>(</a:t>
            </a:r>
            <a:r>
              <a:rPr lang="ar-IQ" sz="2800" dirty="0" err="1" smtClean="0"/>
              <a:t>الصودويه</a:t>
            </a:r>
            <a:r>
              <a:rPr lang="ar-IQ" sz="2800" dirty="0" smtClean="0"/>
              <a:t>) مثل </a:t>
            </a:r>
            <a:r>
              <a:rPr lang="ar-IQ" sz="2800" dirty="0" err="1" smtClean="0"/>
              <a:t>الالبيت</a:t>
            </a:r>
            <a:r>
              <a:rPr lang="ar-IQ" sz="2800" dirty="0" smtClean="0"/>
              <a:t> </a:t>
            </a:r>
            <a:r>
              <a:rPr lang="ar-IQ" sz="2800" dirty="0" err="1" smtClean="0"/>
              <a:t>والانورثيت</a:t>
            </a:r>
            <a:endParaRPr lang="ar-IQ" sz="2800" dirty="0" smtClean="0"/>
          </a:p>
          <a:p>
            <a:pPr marL="0" indent="0" algn="r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547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"/>
            <a:ext cx="8229600" cy="6172200"/>
          </a:xfrm>
        </p:spPr>
      </p:pic>
    </p:spTree>
    <p:extLst>
      <p:ext uri="{BB962C8B-B14F-4D97-AF65-F5344CB8AC3E}">
        <p14:creationId xmlns:p14="http://schemas.microsoft.com/office/powerpoint/2010/main" val="39323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Autofit/>
          </a:bodyPr>
          <a:lstStyle/>
          <a:p>
            <a:r>
              <a:rPr lang="ar-IQ" sz="3200" dirty="0" smtClean="0"/>
              <a:t>معادن الطين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4008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/>
              <a:t>وتشمل معادن الطين معادن1:1 و 1:2 و1:1:2 </a:t>
            </a:r>
          </a:p>
          <a:p>
            <a:pPr marL="0" indent="0" algn="r">
              <a:buNone/>
            </a:pPr>
            <a:r>
              <a:rPr lang="ar-IQ" sz="2800" dirty="0" smtClean="0"/>
              <a:t>تتركب </a:t>
            </a:r>
            <a:r>
              <a:rPr lang="ar-IQ" sz="2800" dirty="0" err="1" smtClean="0"/>
              <a:t>الوحده</a:t>
            </a:r>
            <a:r>
              <a:rPr lang="ar-IQ" sz="2800" dirty="0" smtClean="0"/>
              <a:t> </a:t>
            </a:r>
            <a:r>
              <a:rPr lang="ar-IQ" sz="2800" dirty="0" err="1" smtClean="0"/>
              <a:t>البنائيه</a:t>
            </a:r>
            <a:r>
              <a:rPr lang="ar-IQ" sz="2800" dirty="0" smtClean="0"/>
              <a:t> لهذه المعادن </a:t>
            </a:r>
          </a:p>
          <a:p>
            <a:pPr marL="0" indent="0" algn="r">
              <a:buNone/>
            </a:pPr>
            <a:r>
              <a:rPr lang="ar-IQ" sz="2800" dirty="0" smtClean="0"/>
              <a:t>1- وحدة </a:t>
            </a:r>
            <a:r>
              <a:rPr lang="ar-IQ" sz="2800" dirty="0" err="1" smtClean="0"/>
              <a:t>التتراهايدرا</a:t>
            </a: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2- وحدة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وتنقسم الى ثنائية </a:t>
            </a:r>
            <a:r>
              <a:rPr lang="ar-IQ" sz="2800" dirty="0" err="1" smtClean="0"/>
              <a:t>الاوكتاهايدرا</a:t>
            </a:r>
            <a:r>
              <a:rPr lang="ar-IQ" sz="2800" dirty="0" smtClean="0"/>
              <a:t> وثلاثية </a:t>
            </a:r>
            <a:r>
              <a:rPr lang="ar-IQ" sz="2800" dirty="0" err="1" smtClean="0"/>
              <a:t>الاوكتاهايدرا</a:t>
            </a:r>
            <a:endParaRPr lang="ar-IQ" sz="2800" dirty="0" smtClean="0"/>
          </a:p>
          <a:p>
            <a:pPr marL="0" indent="0" algn="ctr">
              <a:buNone/>
            </a:pPr>
            <a:r>
              <a:rPr lang="ar-IQ" sz="2800" dirty="0" smtClean="0"/>
              <a:t>وحدة </a:t>
            </a:r>
            <a:r>
              <a:rPr lang="ar-IQ" sz="2800" dirty="0" err="1" smtClean="0"/>
              <a:t>التتراهايدرا</a:t>
            </a:r>
            <a:r>
              <a:rPr lang="ar-IQ" sz="2800" dirty="0" smtClean="0"/>
              <a:t> </a:t>
            </a:r>
          </a:p>
          <a:p>
            <a:pPr marL="0" indent="0" algn="r">
              <a:buNone/>
            </a:pPr>
            <a:r>
              <a:rPr lang="ar-IQ" sz="2800" dirty="0" smtClean="0"/>
              <a:t>وهي عباره عن ايون مركزي ( السيليكون) تحيط به اربعة ذرات من الاوكسجين مكونة شكل رباعي الاوجه وترتبط هذه الوحدات مع بعضها عن طريق الاوكسجين </a:t>
            </a:r>
            <a:r>
              <a:rPr lang="ar-IQ" sz="2800" dirty="0" err="1" smtClean="0"/>
              <a:t>بالاتتجاهات</a:t>
            </a:r>
            <a:r>
              <a:rPr lang="ar-IQ" sz="2800" dirty="0" smtClean="0"/>
              <a:t> الثلاثة (محور اي و بي و سي)  </a:t>
            </a:r>
            <a:endParaRPr lang="en-US" sz="2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19600"/>
            <a:ext cx="36195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7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معادن الطين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lenovo</cp:lastModifiedBy>
  <cp:revision>1</cp:revision>
  <dcterms:created xsi:type="dcterms:W3CDTF">2019-07-13T16:55:31Z</dcterms:created>
  <dcterms:modified xsi:type="dcterms:W3CDTF">2019-07-13T16:55:58Z</dcterms:modified>
</cp:coreProperties>
</file>